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2" r:id="rId2"/>
    <p:sldId id="257" r:id="rId3"/>
    <p:sldId id="278" r:id="rId4"/>
    <p:sldId id="266" r:id="rId5"/>
    <p:sldId id="286" r:id="rId6"/>
    <p:sldId id="287" r:id="rId7"/>
    <p:sldId id="291" r:id="rId8"/>
    <p:sldId id="292" r:id="rId9"/>
    <p:sldId id="281" r:id="rId10"/>
    <p:sldId id="290" r:id="rId11"/>
    <p:sldId id="275" r:id="rId12"/>
    <p:sldId id="28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F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78"/>
  </p:normalViewPr>
  <p:slideViewPr>
    <p:cSldViewPr snapToGrid="0" snapToObjects="1">
      <p:cViewPr varScale="1">
        <p:scale>
          <a:sx n="117" d="100"/>
          <a:sy n="117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5A8EE-F5E4-6147-9EC4-041400348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9D56B-EC76-7B48-B90A-7C705E04F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E3A2F-E327-954A-B597-61F10C045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3882A-060D-F246-A794-118E6045F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B0BE4-19E1-9C4D-A754-D0549AB9C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634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F7F4-AEFF-0247-ACC2-C08BDF26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397FA0-D008-434E-B869-4AC28BE35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9ABD8-FF3C-EB4A-A729-64630A23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8BB15-D60F-F749-BA22-CF5E75D77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6431A-28C4-904B-A573-31C3B813B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90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FE1D2B-18A9-7445-98FA-2B7FD703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31FF9-2C11-434F-8C89-56AF19C31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71BC5-3326-9A43-A778-E51F71CDD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BA68C-ACAE-7E43-B7B3-14A783B40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4FA52-F750-7247-92A5-83E7652FF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1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D563-AE2E-784C-B3EA-894C00A3E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08B43-DB40-A444-8303-3F48BB9BB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16FCA-212A-1745-A766-D610FCD1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5B802-EF37-B84B-9304-35C2D5EF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30B69-89FD-BC4E-AE76-0EB15B4C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67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61D45-9090-F74E-9404-33CAD1997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E2CA4-C3B8-1D41-93FD-1842C43A1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45ADC-8082-6A4D-AC96-7698ABF2B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3821C-1255-294E-9039-FAFC7122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4A48D-2177-6F48-ACE7-76F48584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1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B938-518A-A844-9C0C-FE5DBF268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36396-E1BD-BB46-AF7D-0B7709D707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07DDB-59F3-394C-8A8E-FF7604A09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4F6241-B0E1-C34B-9719-B9B402343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2A33F-665F-1E44-BA28-5A6276A38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8F4E9-C467-7949-9FFA-2E7C4718C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8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5ADD-505D-D24D-9E41-7324809F5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B6B00-3F13-DE43-92AC-50EDE08F5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CBE88-722A-DC4C-9288-CC4259555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FBDC2-6265-A049-8A4B-FE3A91F737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CC2C6-6A5F-8543-B18E-6DB9DF83C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5DB4A9-C012-8446-98F3-8BE63F45D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389CA-FDBD-3E4A-B46D-0E96474E4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8A2A7-4B98-DC4B-A5FE-7B1F7DC36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47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0096-1E0F-884E-BC07-A4E2B347C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F503ED-0F6C-1442-B77B-BFFDB43B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29FB5-8659-7048-8300-029E2BF21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CA6CC2-CB78-5741-8D6A-16E8F2D4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77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FBC250-A9DD-3346-9C88-650A48DC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3A2C2-8CA5-8E45-B95F-B1084DE93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F9FD9-4996-F144-B3E5-08B91022B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8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30CDF-E639-4A40-93AE-4D35B8963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1D9AF-06DA-8E44-8EF2-0D773018F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E9328-4D6C-A642-8BAC-7A2634308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8E5C6-6D68-E346-984E-9F92FB683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BD538-C152-444E-8FB0-0D4DA0F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08C11-7C05-6341-9519-012290C02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77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BEFDA-7BE8-114E-A170-A501AC908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F67F49-D6DF-1D42-9EC7-C5D9E6524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9010D3-5FCE-4346-910D-0EF5E3507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EC745-4DD2-4C4A-81AD-703E58750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1926-BE5C-BD4A-A66A-CFBDA562F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495C4-E75C-AC43-A980-6BD7BFA1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240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D5AEA-C0C3-2D42-AFA0-8B6A70A93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0D910-E4E9-5345-B75E-BE73A4A21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E575A-0874-9E4E-ACB1-0F796B9E8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38EC0-4D9E-0647-B52F-849F66E9878A}" type="datetimeFigureOut">
              <a:rPr lang="en-US" smtClean="0"/>
              <a:t>8/9/21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CE321-BC01-4A46-98B0-F87B9726D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2AF06-85AD-FA4C-9352-A773588A8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73205-4ED1-EF43-A9CB-5443DED5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6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3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B9B4C5-F7E7-2E4E-8AA0-68B05D7E3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193" y="1649902"/>
            <a:ext cx="3356043" cy="1330839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  <a:ea typeface="+mn-ea"/>
                <a:cs typeface="+mn-cs"/>
              </a:rPr>
              <a:t>Stroke Prediction</a:t>
            </a:r>
            <a:r>
              <a:rPr lang="en-US" sz="1800" dirty="0"/>
              <a:t>	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BD441-D93B-ED41-9D2C-863CFA7FC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4" y="2612466"/>
            <a:ext cx="3866724" cy="186225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dirty="0"/>
          </a:p>
          <a:p>
            <a:pPr marL="0" indent="0" algn="ctr">
              <a:buNone/>
            </a:pPr>
            <a:r>
              <a:rPr lang="en-US" sz="2000" dirty="0"/>
              <a:t>Vinay Nagaraj</a:t>
            </a:r>
          </a:p>
          <a:p>
            <a:pPr marL="0" indent="0" algn="ctr">
              <a:buNone/>
            </a:pPr>
            <a:r>
              <a:rPr lang="en-US" sz="2000" dirty="0"/>
              <a:t>DSC680, Summer 2021</a:t>
            </a:r>
          </a:p>
          <a:p>
            <a:pPr marL="0" indent="0" algn="ctr">
              <a:buNone/>
            </a:pPr>
            <a:r>
              <a:rPr lang="en-US" sz="2000" dirty="0"/>
              <a:t>Bellevue University, NE</a:t>
            </a:r>
          </a:p>
          <a:p>
            <a:pPr marL="0" indent="0" algn="ctr">
              <a:buNone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3372D7-19C7-0C4B-BC10-BBE8F2CA0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585" y="1355405"/>
            <a:ext cx="6473732" cy="431582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6216AB-DDC5-504D-9B0F-D95215A44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449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819"/>
    </mc:Choice>
    <mc:Fallback>
      <p:transition spd="slow" advTm="52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D02F2-16D7-C642-B9D1-2EF7CF2EF17D}"/>
              </a:ext>
            </a:extLst>
          </p:cNvPr>
          <p:cNvSpPr txBox="1"/>
          <p:nvPr/>
        </p:nvSpPr>
        <p:spPr>
          <a:xfrm>
            <a:off x="597311" y="1128060"/>
            <a:ext cx="37894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Random Forest Model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665CFD-191E-3147-A3F3-8BA19FBD8774}"/>
              </a:ext>
            </a:extLst>
          </p:cNvPr>
          <p:cNvSpPr txBox="1"/>
          <p:nvPr/>
        </p:nvSpPr>
        <p:spPr>
          <a:xfrm>
            <a:off x="777722" y="2187279"/>
            <a:ext cx="39283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Random Forest Model provides us a high true prediction values for our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88.71% of the time, our model will correctly predict if the patient will have a Stroke or not.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9D5C49-4B21-C649-93C0-F247A1948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178" y="1358892"/>
            <a:ext cx="6007100" cy="36449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29EBC1D-7CB9-B742-9921-217E62C02E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85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58"/>
    </mc:Choice>
    <mc:Fallback>
      <p:transition spd="slow" advTm="72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D02F2-16D7-C642-B9D1-2EF7CF2EF17D}"/>
              </a:ext>
            </a:extLst>
          </p:cNvPr>
          <p:cNvSpPr txBox="1"/>
          <p:nvPr/>
        </p:nvSpPr>
        <p:spPr>
          <a:xfrm>
            <a:off x="597311" y="1128060"/>
            <a:ext cx="37894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k-nearest neighbors (KNN)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665CFD-191E-3147-A3F3-8BA19FBD8774}"/>
              </a:ext>
            </a:extLst>
          </p:cNvPr>
          <p:cNvSpPr txBox="1"/>
          <p:nvPr/>
        </p:nvSpPr>
        <p:spPr>
          <a:xfrm>
            <a:off x="777722" y="2187279"/>
            <a:ext cx="3928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83.3% of the time, our model will correctly predict if the patient will have a Stroke or not.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E19E6-6085-3941-A82A-47B01BBC2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489" y="1546431"/>
            <a:ext cx="6045200" cy="36703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9E1070B-9C8C-BA45-8754-EC25A1DA6D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2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673"/>
    </mc:Choice>
    <mc:Fallback>
      <p:transition spd="slow" advTm="32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D02F2-16D7-C642-B9D1-2EF7CF2EF17D}"/>
              </a:ext>
            </a:extLst>
          </p:cNvPr>
          <p:cNvSpPr txBox="1"/>
          <p:nvPr/>
        </p:nvSpPr>
        <p:spPr>
          <a:xfrm>
            <a:off x="597311" y="1128060"/>
            <a:ext cx="37894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Decision Tree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665CFD-191E-3147-A3F3-8BA19FBD8774}"/>
              </a:ext>
            </a:extLst>
          </p:cNvPr>
          <p:cNvSpPr txBox="1"/>
          <p:nvPr/>
        </p:nvSpPr>
        <p:spPr>
          <a:xfrm>
            <a:off x="777722" y="2187279"/>
            <a:ext cx="3928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85.91% of the time, our model will correctly predict if the patient will have a Stroke or not.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31AF8D-9414-BE49-9384-717839B4F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779" y="1589725"/>
            <a:ext cx="5867400" cy="3683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AD4D6BB-0796-B346-9C5B-05AC32A1AC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9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76"/>
    </mc:Choice>
    <mc:Fallback>
      <p:transition spd="slow" advTm="32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5B14A-3A12-D141-9BA5-D93C9CF91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Bookman Old Style" panose="020506040505050202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F7F7B-F3B1-C949-A880-B3C17B472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5500"/>
            <a:ext cx="10515600" cy="35901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Age is an important factor in Stroke patients.</a:t>
            </a:r>
          </a:p>
          <a:p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Smoking is injurious to health and can increase the chances of Stroke.</a:t>
            </a:r>
          </a:p>
          <a:p>
            <a:pPr marL="0" indent="0">
              <a:buNone/>
            </a:pPr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SMOTE Technique can used to overcome imbalanced data. </a:t>
            </a:r>
          </a:p>
          <a:p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Random Forest Model better suited.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964BD48-BBFC-784C-A043-7F3A65588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84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69"/>
    </mc:Choice>
    <mc:Fallback>
      <p:transition spd="slow" advTm="65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5B14A-3A12-D141-9BA5-D93C9CF91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Bookman Old Style" panose="020506040505050202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F7F7B-F3B1-C949-A880-B3C17B472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07620"/>
            <a:ext cx="10515600" cy="359017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ookman Old Style" panose="02050604050505020204" pitchFamily="18" charset="0"/>
              </a:rPr>
              <a:t>Stroke is the 2nd leading cause of death globally, responsible for approximately 11% of total deaths. </a:t>
            </a:r>
          </a:p>
          <a:p>
            <a:pPr marL="0" indent="0">
              <a:buNone/>
            </a:pPr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Detecting Stroke at an early stage and providing medication for that is very crucial to a patient's health condition.</a:t>
            </a:r>
          </a:p>
          <a:p>
            <a:endParaRPr lang="en-US" sz="2000" dirty="0">
              <a:latin typeface="Bookman Old Style" panose="02050604050505020204" pitchFamily="18" charset="0"/>
            </a:endParaRPr>
          </a:p>
          <a:p>
            <a:r>
              <a:rPr lang="en-US" sz="2000" dirty="0">
                <a:latin typeface="Bookman Old Style" panose="02050604050505020204" pitchFamily="18" charset="0"/>
              </a:rPr>
              <a:t>This project intends to predict the patients with high risk and have higher chance of stroke.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A1CABB-A5CA-1448-A965-470833924A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56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188"/>
    </mc:Choice>
    <mc:Fallback>
      <p:transition spd="slow" advTm="84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B9AC80-4877-D144-82E3-FD8C62A5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Process Overview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3A150-862F-D44E-85B8-3B1876F65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ookman Old Style" panose="02050604050505020204" pitchFamily="18" charset="0"/>
                <a:cs typeface="Arial" panose="020B0604020202020204" pitchFamily="34" charset="0"/>
              </a:rPr>
              <a:t>Preliminary analysis on data</a:t>
            </a:r>
          </a:p>
          <a:p>
            <a:endParaRPr lang="en-US" sz="2000" dirty="0">
              <a:latin typeface="Bookman Old Style" panose="02050604050505020204" pitchFamily="18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Bookman Old Style" panose="02050604050505020204" pitchFamily="18" charset="0"/>
                <a:cs typeface="Arial" panose="020B0604020202020204" pitchFamily="34" charset="0"/>
              </a:rPr>
              <a:t>Data preparation and cleaning for any missing values.</a:t>
            </a:r>
          </a:p>
          <a:p>
            <a:endParaRPr lang="en-US" sz="2000" dirty="0">
              <a:latin typeface="Bookman Old Style" panose="02050604050505020204" pitchFamily="18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Bookman Old Style" panose="02050604050505020204" pitchFamily="18" charset="0"/>
                <a:cs typeface="Arial" panose="020B0604020202020204" pitchFamily="34" charset="0"/>
              </a:rPr>
              <a:t>Perform Exploratory Data Analysis</a:t>
            </a:r>
          </a:p>
          <a:p>
            <a:endParaRPr lang="en-US" sz="2000" dirty="0">
              <a:latin typeface="Bookman Old Style" panose="02050604050505020204" pitchFamily="18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Bookman Old Style" panose="02050604050505020204" pitchFamily="18" charset="0"/>
                <a:cs typeface="Arial" panose="020B0604020202020204" pitchFamily="34" charset="0"/>
              </a:rPr>
              <a:t>Train and test models</a:t>
            </a:r>
          </a:p>
          <a:p>
            <a:endParaRPr lang="en-US" sz="2000" dirty="0">
              <a:latin typeface="Bookman Old Style" panose="02050604050505020204" pitchFamily="18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Bookman Old Style" panose="02050604050505020204" pitchFamily="18" charset="0"/>
                <a:cs typeface="Arial" panose="020B0604020202020204" pitchFamily="34" charset="0"/>
              </a:rPr>
              <a:t>Model evaluation and tuning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DB11D8-774F-2040-9B90-E1036BF053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34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80"/>
    </mc:Choice>
    <mc:Fallback>
      <p:transition spd="slow" advTm="63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E97D-6E50-C14A-B3E9-5D52D91DE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742960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The dataset is downloaded from Kaggle which contains details of patients. 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Out of 5,110 records, 249 are data related to patients who had stroke. 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Highly Unbalanced dataset – SMOTE.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5F07A8-B770-7A47-B5DB-04EC1BBB51E6}"/>
              </a:ext>
            </a:extLst>
          </p:cNvPr>
          <p:cNvSpPr txBox="1"/>
          <p:nvPr/>
        </p:nvSpPr>
        <p:spPr>
          <a:xfrm>
            <a:off x="877456" y="1313718"/>
            <a:ext cx="2795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Dataset Overview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1E69BE0-2CAC-5648-915D-74C8F395D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141" y="1609931"/>
            <a:ext cx="50165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3BC56C5-CF27-F54D-9D54-37166A737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548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345"/>
    </mc:Choice>
    <mc:Fallback>
      <p:transition spd="slow" advTm="83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E97D-6E50-C14A-B3E9-5D52D91DE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31440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Being a smoker or a formerly smoker increases your risk of having a stroke.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Married patients have a higher chance of Stroke.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5F07A8-B770-7A47-B5DB-04EC1BBB51E6}"/>
              </a:ext>
            </a:extLst>
          </p:cNvPr>
          <p:cNvSpPr txBox="1"/>
          <p:nvPr/>
        </p:nvSpPr>
        <p:spPr>
          <a:xfrm>
            <a:off x="877456" y="1313718"/>
            <a:ext cx="2501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Graph Analysis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EBE607E-9B23-764D-8D58-807AC654E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807" y="257309"/>
            <a:ext cx="2502866" cy="3036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0FBE5D-D628-7942-8D03-C90BC7C35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802" y="3429000"/>
            <a:ext cx="2812431" cy="3036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EAE7B2F-E7EB-7548-868D-AE31AD2FE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6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51"/>
    </mc:Choice>
    <mc:Fallback>
      <p:transition spd="slow" advTm="51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E97D-6E50-C14A-B3E9-5D52D91DE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31440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Age is a big factor in stroke patients - the older you get the more at risk you are.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Private work type exposes your chance to a Stroke more than being self-employed or Govt work.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5F07A8-B770-7A47-B5DB-04EC1BBB51E6}"/>
              </a:ext>
            </a:extLst>
          </p:cNvPr>
          <p:cNvSpPr txBox="1"/>
          <p:nvPr/>
        </p:nvSpPr>
        <p:spPr>
          <a:xfrm>
            <a:off x="877456" y="1313718"/>
            <a:ext cx="2501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Graph Analysis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0AA71EA-C1C8-9343-B8DB-3777700E0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661" y="56007"/>
            <a:ext cx="4623093" cy="388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143526D-4A08-CC49-973B-A43BA0D33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351" y="4156304"/>
            <a:ext cx="4804635" cy="264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0314C34-253A-AD41-B6B2-83FDF9E13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33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98"/>
    </mc:Choice>
    <mc:Fallback>
      <p:transition spd="slow" advTm="42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E97D-6E50-C14A-B3E9-5D52D91DE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31440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People with a history of heart disease are more prone to Stroke.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Male patients are more prone to Stroke when compared to Female patients.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5F07A8-B770-7A47-B5DB-04EC1BBB51E6}"/>
              </a:ext>
            </a:extLst>
          </p:cNvPr>
          <p:cNvSpPr txBox="1"/>
          <p:nvPr/>
        </p:nvSpPr>
        <p:spPr>
          <a:xfrm>
            <a:off x="877456" y="1313718"/>
            <a:ext cx="2501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Graph Analysis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B4E95B7-7775-BB4E-A0BD-1DD468CFA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396" y="270697"/>
            <a:ext cx="3081455" cy="322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40C0E8C3-786D-0E42-85A3-A9E9F3ABD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000" y="3525438"/>
            <a:ext cx="3146760" cy="330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CA472C4-E511-9047-AD37-629E1F5E48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22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14"/>
    </mc:Choice>
    <mc:Fallback>
      <p:transition spd="slow" advTm="62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E97D-6E50-C14A-B3E9-5D52D91DE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31440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Oversampling increases the number of minority class members in the training set. </a:t>
            </a:r>
          </a:p>
          <a:p>
            <a:pPr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2000" dirty="0">
                <a:latin typeface="Bookman Old Style" panose="02050604050505020204" pitchFamily="18" charset="0"/>
              </a:rPr>
              <a:t>SMOTE creates synthetic points from the minority class and makes our dataset balanced.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5F07A8-B770-7A47-B5DB-04EC1BBB51E6}"/>
              </a:ext>
            </a:extLst>
          </p:cNvPr>
          <p:cNvSpPr txBox="1"/>
          <p:nvPr/>
        </p:nvSpPr>
        <p:spPr>
          <a:xfrm>
            <a:off x="877456" y="1313718"/>
            <a:ext cx="3725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SMOTE - Oversampling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08061F-28E8-3B4A-9BC9-D54C3D9F5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650" y="1313718"/>
            <a:ext cx="5317777" cy="431854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042C3AB-1498-E742-9E95-9EB16E016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0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015"/>
    </mc:Choice>
    <mc:Fallback>
      <p:transition spd="slow" advTm="86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7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8DFA8-E3AC-204F-B213-47785DBCF84B}"/>
              </a:ext>
            </a:extLst>
          </p:cNvPr>
          <p:cNvSpPr txBox="1"/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Bookman Old Style" panose="02050604050505020204" pitchFamily="18" charset="0"/>
                <a:ea typeface="+mj-ea"/>
                <a:cs typeface="+mj-cs"/>
              </a:rPr>
              <a:t>Feature Importance</a:t>
            </a:r>
          </a:p>
        </p:txBody>
      </p:sp>
      <p:sp>
        <p:nvSpPr>
          <p:cNvPr id="4101" name="Rectangle 7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02" name="Rectangle 7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C15D0-559B-3A40-A66C-F054D55E887C}"/>
              </a:ext>
            </a:extLst>
          </p:cNvPr>
          <p:cNvSpPr txBox="1"/>
          <p:nvPr/>
        </p:nvSpPr>
        <p:spPr>
          <a:xfrm>
            <a:off x="841248" y="2252870"/>
            <a:ext cx="3412219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Target variable – “Stroke” which determines if the patient had a stroke or not.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latin typeface="Bookman Old Style" panose="020506040505050202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ookman Old Style" panose="02050604050505020204" pitchFamily="18" charset="0"/>
              </a:rPr>
              <a:t>SelectKBest</a:t>
            </a:r>
            <a:r>
              <a:rPr lang="en-US" sz="2000" dirty="0">
                <a:latin typeface="Bookman Old Style" panose="02050604050505020204" pitchFamily="18" charset="0"/>
              </a:rPr>
              <a:t> technique used to identify most relevant features.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Bookman Old Style" panose="020506040505050202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anose="02050604050505020204" pitchFamily="18" charset="0"/>
              </a:rPr>
              <a:t>‘Age’ plays a vital role in predicting Stroke.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35E330-6270-C144-A119-90D486F52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229" y="1171300"/>
            <a:ext cx="5016500" cy="458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3F58870-4270-DA4A-96A9-D9A677E24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58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13"/>
    </mc:Choice>
    <mc:Fallback>
      <p:transition spd="slow" advTm="50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27801</TotalTime>
  <Words>422</Words>
  <Application>Microsoft Macintosh PowerPoint</Application>
  <PresentationFormat>Widescreen</PresentationFormat>
  <Paragraphs>70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Bookman Old Style</vt:lpstr>
      <vt:lpstr>Calibri</vt:lpstr>
      <vt:lpstr>Calibri Light</vt:lpstr>
      <vt:lpstr>Office Theme</vt:lpstr>
      <vt:lpstr>Stroke Prediction   </vt:lpstr>
      <vt:lpstr>Problem Statement</vt:lpstr>
      <vt:lpstr>Process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travel safety concerns – Facts vs hoax!   Executive Summary Vikas Ranjan    </dc:title>
  <dc:creator>Vikas Ranjan</dc:creator>
  <cp:lastModifiedBy>Vinay Nagaraj</cp:lastModifiedBy>
  <cp:revision>135</cp:revision>
  <dcterms:created xsi:type="dcterms:W3CDTF">2021-01-25T02:37:49Z</dcterms:created>
  <dcterms:modified xsi:type="dcterms:W3CDTF">2021-08-09T10:45:40Z</dcterms:modified>
</cp:coreProperties>
</file>

<file path=docProps/thumbnail.jpeg>
</file>